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7D347-EA21-433A-9ECA-C12D10660C74}" v="6" dt="2024-06-18T09:30:56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D53CF-E554-480D-F088-A8A0FDACA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8149B7-F5B3-24E2-7ACA-1C8AEEDBC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18B43-254B-6144-D701-436A3382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FB292-1705-997F-E099-02D276AF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77E66-8488-30E3-811B-1FA352F3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60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94F29-B123-FA7F-C895-8BF349D4E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1F665-7637-3886-1C24-EC8CF6DB4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4F48E-3856-5A35-5D44-EBFFFCCA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B1E48-D7B3-2C8A-02A4-3E71A9B5C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2F793-C702-C778-DB99-07A81C47E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72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CD80A8-0666-1553-1AC5-8C14A9927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12A7E-D25A-0995-14CA-CFE673EC5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DA2E8-E5A6-7BBB-D996-00DFA6A6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3651B-1959-DCDB-FEF1-BBF5DC30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96F7D-4ED5-7388-2B33-080C214D3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94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6B194-9B98-5D07-40ED-E21EC797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22AC2-778A-B26D-886D-BDF2047F8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CAB2A-516B-816C-C405-EFC4AC003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3D169-E5F2-836A-2CF2-E4BC038F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FEA5E-F800-F8A7-E34F-83776435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01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A38F-2104-C3C9-E414-001163A0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30614-B220-8354-B89D-677D2593A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C1679-DE56-5E1E-0692-5F948D177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B88D2-BCB8-602C-0972-39BB0AF24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E31B-CC70-FE7B-9E70-A494AB884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97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C8549-E02A-2CE9-E260-32D39860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97E38-3381-1E84-BBDA-0E04B6149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8604-911A-33A9-1B5B-3F1E7DEC9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B6714-C0E0-C38F-9F32-2D11459B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BF12B-7121-EC9B-F92B-B7F5267E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EC87B-80D3-9C5F-9CCE-08FEC2854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26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6FB6-3C1B-14B4-BB87-02A40140E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5B2CE-1940-66C1-334C-BDC77FFB1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333BE-10C6-BA4D-7026-55386B591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49A5-56E6-52DD-F47B-1C45FB5FC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F4032-ACF1-3704-5B45-F80E2CDA5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64F2A-D616-CEF0-5D54-4FCD0596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9605A-A86B-AB06-97B8-B52E37ED5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91A18-4D18-80C4-725D-7819D11D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61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431B-B5BB-020F-FC6C-3D87F80F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136340-AEF2-18F2-0930-00864FDB6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F9032A-7E3F-7BCB-4832-665E2770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1E038-644C-7779-B700-3033F4642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1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316896-15EE-BA74-C54F-E39DD513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FB7E8C-41D5-C3B4-BA7E-CF3058CB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155B1-55AF-9F63-3491-84F1C027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7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137DA-CB70-46D6-B6D0-36F82246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92D0A-DD56-2117-4900-C5636E90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CD3599-869F-664F-D91B-138A1342C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3EE0D-8A71-B2D0-6930-A5D3E7B0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BC12A-71A6-2916-7AE1-74E81A23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C1472-7A1E-D414-6B7C-EF0E5C61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49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0480-204B-498D-71CB-381FE4A1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C785DE-B60E-5F10-D2E0-FC9A42CA6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3B109-6815-2D51-03BD-5D2C43D5C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0B6D0-0A13-2132-652F-ED318A85D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22D43-B80A-6A48-83FE-7758918C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0D554-8589-3D39-120D-1EA31BC2F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59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19C23F-B67C-9929-22C2-BC9290194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43DB6-9A41-517C-7D4F-916DA239C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55037-E483-60FC-7228-7BE79D81A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74A1C-8020-4183-82E8-90964E4D4F83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655E6-195E-C32F-C53C-0FB70D023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15AB7-2253-3C38-BAF5-152303F71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21978-9F42-4D62-9A7E-1FA7206B5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09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mtc3">
            <a:extLst>
              <a:ext uri="{FF2B5EF4-FFF2-40B4-BE49-F238E27FC236}">
                <a16:creationId xmlns:a16="http://schemas.microsoft.com/office/drawing/2014/main" id="{3216561D-54E9-7D25-4B41-B8675065CE3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28" y="206415"/>
            <a:ext cx="99060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2876004-3FD1-61F4-A2F7-7816FD5979AE}"/>
              </a:ext>
            </a:extLst>
          </p:cNvPr>
          <p:cNvSpPr txBox="1"/>
          <p:nvPr/>
        </p:nvSpPr>
        <p:spPr>
          <a:xfrm>
            <a:off x="3470686" y="515868"/>
            <a:ext cx="4855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STAFF ORGANISATIONAL CHART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AB12B82-840F-1E20-8C03-A7CA29967B76}"/>
              </a:ext>
            </a:extLst>
          </p:cNvPr>
          <p:cNvSpPr/>
          <p:nvPr/>
        </p:nvSpPr>
        <p:spPr>
          <a:xfrm>
            <a:off x="4899391" y="1011235"/>
            <a:ext cx="2062628" cy="1013612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Karen Kuderovitch, CILCA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Town Clerk &amp; RFO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9969CE-8BE1-A83D-BB39-625B9F85FD50}"/>
              </a:ext>
            </a:extLst>
          </p:cNvPr>
          <p:cNvSpPr/>
          <p:nvPr/>
        </p:nvSpPr>
        <p:spPr>
          <a:xfrm>
            <a:off x="4257250" y="4514505"/>
            <a:ext cx="1990580" cy="875883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>
                <a:solidFill>
                  <a:schemeClr val="tx1"/>
                </a:solidFill>
              </a:rPr>
              <a:t>Paula Whitting</a:t>
            </a:r>
          </a:p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dirty="0">
                <a:solidFill>
                  <a:schemeClr val="tx1"/>
                </a:solidFill>
              </a:rPr>
              <a:t>Litter Picker/Gardener/</a:t>
            </a:r>
          </a:p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dirty="0">
                <a:solidFill>
                  <a:schemeClr val="tx1"/>
                </a:solidFill>
              </a:rPr>
              <a:t>Housekeeper</a:t>
            </a:r>
            <a:endParaRPr lang="en-GB" sz="1400" kern="1200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BC68D85-3F32-A95E-5624-555FDF923D67}"/>
              </a:ext>
            </a:extLst>
          </p:cNvPr>
          <p:cNvSpPr/>
          <p:nvPr/>
        </p:nvSpPr>
        <p:spPr>
          <a:xfrm>
            <a:off x="2372000" y="4522260"/>
            <a:ext cx="1740684" cy="875883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>
                <a:solidFill>
                  <a:schemeClr val="tx1"/>
                </a:solidFill>
              </a:rPr>
              <a:t>Hayley Powling</a:t>
            </a:r>
          </a:p>
          <a:p>
            <a:pPr lvl="0" algn="ctr"/>
            <a:r>
              <a:rPr lang="en-GB" sz="1400" dirty="0">
                <a:solidFill>
                  <a:schemeClr val="tx1"/>
                </a:solidFill>
              </a:rPr>
              <a:t>Admin Assistant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297AA27-A2C8-F75F-0A4B-B17ED0C6601C}"/>
              </a:ext>
            </a:extLst>
          </p:cNvPr>
          <p:cNvSpPr/>
          <p:nvPr/>
        </p:nvSpPr>
        <p:spPr>
          <a:xfrm>
            <a:off x="8438430" y="4514505"/>
            <a:ext cx="1663043" cy="875882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>
                <a:solidFill>
                  <a:schemeClr val="tx1"/>
                </a:solidFill>
              </a:rPr>
              <a:t>Gary Petley</a:t>
            </a:r>
          </a:p>
          <a:p>
            <a:pPr lvl="0" algn="ctr"/>
            <a:r>
              <a:rPr lang="en-GB" sz="1400" dirty="0">
                <a:solidFill>
                  <a:schemeClr val="tx1"/>
                </a:solidFill>
              </a:rPr>
              <a:t>Grounds person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31100B-7E97-E878-CB61-6B1ABB6B6BAE}"/>
              </a:ext>
            </a:extLst>
          </p:cNvPr>
          <p:cNvSpPr/>
          <p:nvPr/>
        </p:nvSpPr>
        <p:spPr>
          <a:xfrm>
            <a:off x="6436067" y="4533387"/>
            <a:ext cx="1889839" cy="841174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>
                <a:solidFill>
                  <a:schemeClr val="tx1"/>
                </a:solidFill>
              </a:rPr>
              <a:t>William Boswick</a:t>
            </a:r>
          </a:p>
          <a:p>
            <a:pPr lvl="0" algn="ctr"/>
            <a:r>
              <a:rPr lang="en-GB" sz="1400" dirty="0">
                <a:solidFill>
                  <a:schemeClr val="tx1"/>
                </a:solidFill>
              </a:rPr>
              <a:t>Senior Grounds person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8DC4478-53C3-39DC-3CB9-5FB3B5219107}"/>
              </a:ext>
            </a:extLst>
          </p:cNvPr>
          <p:cNvSpPr/>
          <p:nvPr/>
        </p:nvSpPr>
        <p:spPr>
          <a:xfrm>
            <a:off x="143516" y="4533387"/>
            <a:ext cx="2062628" cy="875883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>
                <a:solidFill>
                  <a:schemeClr val="tx1"/>
                </a:solidFill>
              </a:rPr>
              <a:t>Carol Fountain</a:t>
            </a:r>
          </a:p>
          <a:p>
            <a:pPr lvl="0" algn="ctr"/>
            <a:r>
              <a:rPr lang="en-GB" sz="1400" dirty="0">
                <a:solidFill>
                  <a:schemeClr val="tx1"/>
                </a:solidFill>
              </a:rPr>
              <a:t>Cemetery Clerk/ Assistant to Town Clerk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A13A9024-020D-66E8-C94D-6C0C41742950}"/>
              </a:ext>
            </a:extLst>
          </p:cNvPr>
          <p:cNvCxnSpPr>
            <a:cxnSpLocks/>
          </p:cNvCxnSpPr>
          <p:nvPr/>
        </p:nvCxnSpPr>
        <p:spPr>
          <a:xfrm flipV="1">
            <a:off x="1144229" y="1540449"/>
            <a:ext cx="3408913" cy="1693354"/>
          </a:xfrm>
          <a:prstGeom prst="bentConnector3">
            <a:avLst>
              <a:gd name="adj1" fmla="val 35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AA36E33-EECB-2A95-4896-62C81E4F588A}"/>
              </a:ext>
            </a:extLst>
          </p:cNvPr>
          <p:cNvCxnSpPr>
            <a:cxnSpLocks/>
            <a:stCxn id="15" idx="0"/>
          </p:cNvCxnSpPr>
          <p:nvPr/>
        </p:nvCxnSpPr>
        <p:spPr>
          <a:xfrm flipH="1" flipV="1">
            <a:off x="6690211" y="2086573"/>
            <a:ext cx="663480" cy="159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CA7C93C-6AAC-A6E8-72D8-0350EEA7C183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3182718" y="2058549"/>
            <a:ext cx="1704456" cy="1612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F0F9C7B-E04D-6F9A-00F1-CAF4DB21756D}"/>
              </a:ext>
            </a:extLst>
          </p:cNvPr>
          <p:cNvSpPr/>
          <p:nvPr/>
        </p:nvSpPr>
        <p:spPr>
          <a:xfrm>
            <a:off x="532107" y="5463947"/>
            <a:ext cx="1116624" cy="13157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Mon - Fri 8am - 4pm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20EAC60-1BE4-DD7E-1D33-EC0EB518C868}"/>
              </a:ext>
            </a:extLst>
          </p:cNvPr>
          <p:cNvSpPr/>
          <p:nvPr/>
        </p:nvSpPr>
        <p:spPr>
          <a:xfrm>
            <a:off x="8727282" y="5477421"/>
            <a:ext cx="1116624" cy="13157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 </a:t>
            </a:r>
            <a:r>
              <a:rPr lang="en-GB" sz="1400" dirty="0">
                <a:solidFill>
                  <a:schemeClr val="tx1"/>
                </a:solidFill>
              </a:rPr>
              <a:t>Mon - Thurs 8am - 5pm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133E9B-54FD-E2D6-4B4C-CDFC3DC079B2}"/>
              </a:ext>
            </a:extLst>
          </p:cNvPr>
          <p:cNvSpPr/>
          <p:nvPr/>
        </p:nvSpPr>
        <p:spPr>
          <a:xfrm>
            <a:off x="10572928" y="5482190"/>
            <a:ext cx="1116624" cy="1323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 </a:t>
            </a:r>
            <a:r>
              <a:rPr lang="en-GB" sz="1400" dirty="0">
                <a:solidFill>
                  <a:schemeClr val="tx1"/>
                </a:solidFill>
              </a:rPr>
              <a:t>Mon - Thurs 8am - 5pm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Friday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8am - 4pm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93C605B-A067-0969-EF5A-24FF2B575596}"/>
              </a:ext>
            </a:extLst>
          </p:cNvPr>
          <p:cNvSpPr/>
          <p:nvPr/>
        </p:nvSpPr>
        <p:spPr>
          <a:xfrm>
            <a:off x="2592244" y="5459869"/>
            <a:ext cx="1116624" cy="13508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Mon &amp; Fri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9am - noon   Tues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9am - 3pm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9E0860C-1C82-BEEE-9BD5-E57661D350F5}"/>
              </a:ext>
            </a:extLst>
          </p:cNvPr>
          <p:cNvSpPr/>
          <p:nvPr/>
        </p:nvSpPr>
        <p:spPr>
          <a:xfrm>
            <a:off x="4685700" y="5428843"/>
            <a:ext cx="1116624" cy="13508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Varied</a:t>
            </a:r>
            <a:r>
              <a:rPr lang="en-GB" sz="1400" dirty="0"/>
              <a:t>  </a:t>
            </a:r>
          </a:p>
        </p:txBody>
      </p:sp>
      <p:pic>
        <p:nvPicPr>
          <p:cNvPr id="3" name="Picture 2" descr="A person with blonde hair&#10;&#10;Description automatically generated">
            <a:extLst>
              <a:ext uri="{FF2B5EF4-FFF2-40B4-BE49-F238E27FC236}">
                <a16:creationId xmlns:a16="http://schemas.microsoft.com/office/drawing/2014/main" id="{F068387F-0994-E208-EAD9-BAB6CA65A2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888" y="2029270"/>
            <a:ext cx="760209" cy="1013612"/>
          </a:xfrm>
          <a:prstGeom prst="rect">
            <a:avLst/>
          </a:prstGeom>
        </p:spPr>
      </p:pic>
      <p:pic>
        <p:nvPicPr>
          <p:cNvPr id="15" name="Picture 14" descr="A person wearing glasses and a green shirt&#10;&#10;Description automatically generated">
            <a:extLst>
              <a:ext uri="{FF2B5EF4-FFF2-40B4-BE49-F238E27FC236}">
                <a16:creationId xmlns:a16="http://schemas.microsoft.com/office/drawing/2014/main" id="{7202F4A9-A9A5-D079-7771-DD4EDCABB4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785" y="3683058"/>
            <a:ext cx="967812" cy="841174"/>
          </a:xfrm>
          <a:prstGeom prst="rect">
            <a:avLst/>
          </a:prstGeom>
        </p:spPr>
      </p:pic>
      <p:pic>
        <p:nvPicPr>
          <p:cNvPr id="18" name="Picture 17" descr="A person in a white shirt&#10;&#10;Description automatically generated">
            <a:extLst>
              <a:ext uri="{FF2B5EF4-FFF2-40B4-BE49-F238E27FC236}">
                <a16:creationId xmlns:a16="http://schemas.microsoft.com/office/drawing/2014/main" id="{C1D5AA06-50FE-07DF-FA14-B93D3E1741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356" y="3671533"/>
            <a:ext cx="1082723" cy="812042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8AC27AE-27BB-71CD-0D31-B3F9855A5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2" y="3352745"/>
            <a:ext cx="794498" cy="114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B8AD1F5-0C0F-E87E-65A6-BD14ED579E9F}"/>
              </a:ext>
            </a:extLst>
          </p:cNvPr>
          <p:cNvSpPr/>
          <p:nvPr/>
        </p:nvSpPr>
        <p:spPr>
          <a:xfrm>
            <a:off x="10213997" y="4514260"/>
            <a:ext cx="1834487" cy="895009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200" dirty="0">
                <a:solidFill>
                  <a:schemeClr val="tx1"/>
                </a:solidFill>
              </a:rPr>
              <a:t>     </a:t>
            </a:r>
            <a:r>
              <a:rPr lang="en-GB" sz="1400" dirty="0">
                <a:solidFill>
                  <a:schemeClr val="tx1"/>
                </a:solidFill>
              </a:rPr>
              <a:t>Mark Coombs</a:t>
            </a:r>
          </a:p>
          <a:p>
            <a:pPr lvl="0" algn="ctr"/>
            <a:r>
              <a:rPr lang="en-GB" sz="1400" dirty="0">
                <a:solidFill>
                  <a:schemeClr val="tx1"/>
                </a:solidFill>
              </a:rPr>
              <a:t>       Grounds person</a:t>
            </a:r>
          </a:p>
        </p:txBody>
      </p:sp>
      <p:pic>
        <p:nvPicPr>
          <p:cNvPr id="13" name="Picture 12" descr="A person in a green shirt&#10;&#10;Description automatically generated">
            <a:extLst>
              <a:ext uri="{FF2B5EF4-FFF2-40B4-BE49-F238E27FC236}">
                <a16:creationId xmlns:a16="http://schemas.microsoft.com/office/drawing/2014/main" id="{529D964B-5A4F-4929-79F1-2DEEAB73F0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010" y="3700959"/>
            <a:ext cx="1048954" cy="78671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9D822D8-1FD9-68ED-0831-A260B306F7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542" y="3598835"/>
            <a:ext cx="800209" cy="8849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F28700B-F981-6396-136B-71E6CE1DC421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5252540" y="2086573"/>
            <a:ext cx="147017" cy="2427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0DAD4901-7C3F-81FD-8104-F1721C06A2B8}"/>
              </a:ext>
            </a:extLst>
          </p:cNvPr>
          <p:cNvSpPr/>
          <p:nvPr/>
        </p:nvSpPr>
        <p:spPr>
          <a:xfrm>
            <a:off x="6840256" y="5442317"/>
            <a:ext cx="1116624" cy="1323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 </a:t>
            </a:r>
            <a:r>
              <a:rPr lang="en-GB" sz="1400" dirty="0">
                <a:solidFill>
                  <a:schemeClr val="tx1"/>
                </a:solidFill>
              </a:rPr>
              <a:t>Mon - Thurs 8am - 5pm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Friday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8am - 4pm</a:t>
            </a:r>
          </a:p>
        </p:txBody>
      </p:sp>
      <p:cxnSp>
        <p:nvCxnSpPr>
          <p:cNvPr id="1034" name="Straight Arrow Connector 1033">
            <a:extLst>
              <a:ext uri="{FF2B5EF4-FFF2-40B4-BE49-F238E27FC236}">
                <a16:creationId xmlns:a16="http://schemas.microsoft.com/office/drawing/2014/main" id="{CEF2F426-DDBF-CC69-D46B-F0C70C9BA72E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7062932" y="1912085"/>
            <a:ext cx="2146555" cy="1788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3" name="Connector: Elbow 1052">
            <a:extLst>
              <a:ext uri="{FF2B5EF4-FFF2-40B4-BE49-F238E27FC236}">
                <a16:creationId xmlns:a16="http://schemas.microsoft.com/office/drawing/2014/main" id="{3162D236-2D32-FA83-3CC6-FA3812611F7B}"/>
              </a:ext>
            </a:extLst>
          </p:cNvPr>
          <p:cNvCxnSpPr>
            <a:cxnSpLocks/>
            <a:stCxn id="2" idx="0"/>
          </p:cNvCxnSpPr>
          <p:nvPr/>
        </p:nvCxnSpPr>
        <p:spPr>
          <a:xfrm rot="16200000" flipV="1">
            <a:off x="8088084" y="520272"/>
            <a:ext cx="2080794" cy="40763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418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79EAAC65BEB140B6F2EF2597EC9F73" ma:contentTypeVersion="20" ma:contentTypeDescription="Create a new document." ma:contentTypeScope="" ma:versionID="5f930f2bbe12dfcece4604379866bbdd">
  <xsd:schema xmlns:xsd="http://www.w3.org/2001/XMLSchema" xmlns:xs="http://www.w3.org/2001/XMLSchema" xmlns:p="http://schemas.microsoft.com/office/2006/metadata/properties" xmlns:ns2="f8d1e523-1aa9-4081-a5a9-724b6582350e" xmlns:ns3="6149d79c-ba4a-45fa-9854-48f3f2355bb4" targetNamespace="http://schemas.microsoft.com/office/2006/metadata/properties" ma:root="true" ma:fieldsID="0030d6a94b7a1e7efd5f159d18720402" ns2:_="" ns3:_="">
    <xsd:import namespace="f8d1e523-1aa9-4081-a5a9-724b6582350e"/>
    <xsd:import namespace="6149d79c-ba4a-45fa-9854-48f3f2355b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d1e523-1aa9-4081-a5a9-724b658235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abe734a-0388-4484-a1a4-71b448227a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9d79c-ba4a-45fa-9854-48f3f2355bb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6b34f4bc-10b2-48bb-b644-e7e8080e97b9}" ma:internalName="TaxCatchAll" ma:showField="CatchAllData" ma:web="6149d79c-ba4a-45fa-9854-48f3f2355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49d79c-ba4a-45fa-9854-48f3f2355bb4" xsi:nil="true"/>
    <lcf76f155ced4ddcb4097134ff3c332f xmlns="f8d1e523-1aa9-4081-a5a9-724b6582350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C53456-108F-465F-BBE6-2290656E28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d1e523-1aa9-4081-a5a9-724b6582350e"/>
    <ds:schemaRef ds:uri="6149d79c-ba4a-45fa-9854-48f3f2355b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145FED-10C4-46FF-9E81-DBB8AE10D653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8d1e523-1aa9-4081-a5a9-724b6582350e"/>
    <ds:schemaRef ds:uri="http://schemas.microsoft.com/office/2006/documentManagement/types"/>
    <ds:schemaRef ds:uri="http://purl.org/dc/dcmitype/"/>
    <ds:schemaRef ds:uri="6149d79c-ba4a-45fa-9854-48f3f2355bb4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E996AA1-FF25-4334-95A8-EB561F48BF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Town Clerk</dc:creator>
  <cp:lastModifiedBy>West Mersea Town Council</cp:lastModifiedBy>
  <cp:revision>3</cp:revision>
  <dcterms:created xsi:type="dcterms:W3CDTF">2023-08-14T14:08:34Z</dcterms:created>
  <dcterms:modified xsi:type="dcterms:W3CDTF">2024-06-18T13:12:52Z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0x0101003A79EAAC65BEB140B6F2EF2597EC9F73</vt:lpwstr>
  </property>
  <property fmtid="{D5CDD505-2E9C-101B-9397-08002B2CF9AE}" pid="3" name="MediaServiceImageTags">
    <vt:lpwstr/>
  </property>
</Properties>
</file>